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fa2991cb2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fa2991cb2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0a6468eb1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0a6468eb1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fa2991cb2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fa2991cb2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fa2991cb2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fa2991cb2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fa2991cb2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fa2991cb2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fa2991cb2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fa2991cb2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fa2991cb2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fa2991cb2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fa2991cb2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fa2991cb2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fa2991cb2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fa2991cb2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fa2991cb2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fa2991cb2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fa2991cb2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fa2991cb2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fa2991cb2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fa2991cb2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fa2991cb2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fa2991cb2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fa2991cb2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fa2991cb2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a2991cb24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fa2991cb24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fa2991cb2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fa2991cb2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a6468eb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a6468eb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0a6468eb1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0a6468eb1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0a6468eb1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0a6468eb1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0a6468eb1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0a6468eb1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0a6468eb1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0a6468eb1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0a6468eb1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0a6468eb1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a6468eb1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0a6468eb1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fa2991cb2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fa2991cb2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s://i0.wp.com/neptune.ai/wp-content/uploads/2022/10/Ensemble-algorithms-boosting.png?ssl=1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colab.research.google.com/drive/1l941vzjILxoJY0U4oItXGKyktzZtCrdx#scrollTo=6xIA4yu3aBG1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geeksforgeeks.org/xgboost/" TargetMode="External"/><Relationship Id="rId4" Type="http://schemas.openxmlformats.org/officeDocument/2006/relationships/hyperlink" Target="https://xgboost.readthedocs.io/en/latest/" TargetMode="External"/><Relationship Id="rId5" Type="http://schemas.openxmlformats.org/officeDocument/2006/relationships/hyperlink" Target="https://arxiv.org/pdf/1911.01914/1000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s://media.geeksforgeeks.org/wp-content/uploads/20210707140912/Bagging.p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994350" y="1959400"/>
            <a:ext cx="5017500" cy="8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XGBoost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464950" y="36963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By Jiten  Purswani, D12B/43</a:t>
            </a:r>
            <a:endParaRPr sz="1500"/>
          </a:p>
        </p:txBody>
      </p:sp>
      <p:sp>
        <p:nvSpPr>
          <p:cNvPr id="230" name="Google Shape;2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 txBox="1"/>
          <p:nvPr>
            <p:ph idx="4294967295" type="body"/>
          </p:nvPr>
        </p:nvSpPr>
        <p:spPr>
          <a:xfrm>
            <a:off x="132275" y="0"/>
            <a:ext cx="8685300" cy="50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1. Advanced Gradient Boosting: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16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Optimized for Speed and Performance: Unlike traditional gradient boosting, XGBoost is designed for high efficiency and scalability.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Second-Order Optimization: Uses both first-order (gradients) and second-order (Hessian) derivatives for better approximation of the loss function, leading to faster convergence.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2. Regularization: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16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L1 and L2 Regularization: Adds regularization terms to the objective function, which helps control the complexity of the model and prevents overfitting.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Difference from Traditional Gradient Boosting: Regularization in XGBoost is more robust, leading to better generalization performance on unseen data.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3. Parallelization: Unlike traditional gradient boosting, which constructs trees sequentially, XGBoost speeds up the training process by parallelizing the split-finding process. Uses a block structure for data, which enhances memory efficiency and allows for faster computation during training.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2" name="Google Shape;29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98" name="Google Shape;29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52400"/>
            <a:ext cx="8019248" cy="4510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7"/>
          <p:cNvSpPr txBox="1"/>
          <p:nvPr/>
        </p:nvSpPr>
        <p:spPr>
          <a:xfrm>
            <a:off x="764175" y="4629150"/>
            <a:ext cx="82569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Lato"/>
                <a:ea typeface="Lato"/>
                <a:cs typeface="Lato"/>
                <a:sym typeface="Lato"/>
              </a:rPr>
              <a:t>Source:- </a:t>
            </a:r>
            <a:r>
              <a:rPr lang="en-GB" sz="13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https://i0.wp.com/neptune.ai/wp-content/uploads/2022/10/Ensemble-algorithms-boosting.png?ssl=1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/>
          <p:nvPr>
            <p:ph type="title"/>
          </p:nvPr>
        </p:nvSpPr>
        <p:spPr>
          <a:xfrm>
            <a:off x="338875" y="671550"/>
            <a:ext cx="5510100" cy="27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COMPARATIVE</a:t>
            </a:r>
            <a:r>
              <a:rPr lang="en-GB"/>
              <a:t> OVERVIEW: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XGBOOST vs TRADITIONAL GRADIENT BOOSTING </a:t>
            </a:r>
            <a:endParaRPr/>
          </a:p>
        </p:txBody>
      </p:sp>
      <p:sp>
        <p:nvSpPr>
          <p:cNvPr id="305" name="Google Shape;30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9"/>
          <p:cNvSpPr txBox="1"/>
          <p:nvPr>
            <p:ph type="title"/>
          </p:nvPr>
        </p:nvSpPr>
        <p:spPr>
          <a:xfrm>
            <a:off x="152700" y="1174625"/>
            <a:ext cx="4150500" cy="30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Faster due to parallelized split finding and efficient use of resources, making it ideal for large datasets.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Built-in regularization (lambda for L2, alpha for L1) helps prevent overfitting, resulting in better generalization performance.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XGBoost offers parameters like colsample_bytree, subsample, and gamma for Customization</a:t>
            </a:r>
            <a:endParaRPr/>
          </a:p>
        </p:txBody>
      </p:sp>
      <p:sp>
        <p:nvSpPr>
          <p:cNvPr id="311" name="Google Shape;311;p29"/>
          <p:cNvSpPr txBox="1"/>
          <p:nvPr>
            <p:ph idx="1" type="body"/>
          </p:nvPr>
        </p:nvSpPr>
        <p:spPr>
          <a:xfrm>
            <a:off x="4827725" y="1071750"/>
            <a:ext cx="4048500" cy="26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Sequential and slower due to iterative training of each new model on residuals.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Tends to overfit if not properly tuned, as it lacks built-in regularization.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Customization mainly revolves around tree parameters (max_depth, learning_rate) and tree count.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2" name="Google Shape;312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29"/>
          <p:cNvSpPr txBox="1"/>
          <p:nvPr>
            <p:ph idx="2" type="title"/>
          </p:nvPr>
        </p:nvSpPr>
        <p:spPr>
          <a:xfrm>
            <a:off x="5182625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9"/>
          <p:cNvSpPr txBox="1"/>
          <p:nvPr>
            <p:ph idx="1" type="body"/>
          </p:nvPr>
        </p:nvSpPr>
        <p:spPr>
          <a:xfrm>
            <a:off x="5055325" y="459500"/>
            <a:ext cx="3412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Traditional gradient boosting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5" name="Google Shape;31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/>
          <p:nvPr>
            <p:ph type="title"/>
          </p:nvPr>
        </p:nvSpPr>
        <p:spPr>
          <a:xfrm>
            <a:off x="280100" y="1127100"/>
            <a:ext cx="6068400" cy="276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COMPARATIVE OVERVIEW: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XGBOOST vs RANDOM FOREST</a:t>
            </a:r>
            <a:endParaRPr/>
          </a:p>
        </p:txBody>
      </p:sp>
      <p:sp>
        <p:nvSpPr>
          <p:cNvPr id="321" name="Google Shape;32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1"/>
          <p:cNvSpPr txBox="1"/>
          <p:nvPr>
            <p:ph type="title"/>
          </p:nvPr>
        </p:nvSpPr>
        <p:spPr>
          <a:xfrm>
            <a:off x="143100" y="1300350"/>
            <a:ext cx="4428900" cy="39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Uses Boosting, where trees are trained sequentially.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Focuses on reducing bias by iteratively improving model predictions, which can lead to better accuracy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 Uses regularization parameters (L1 and L2) to penalize tree complexity, helping to control overfitting and leading to better generalization.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31"/>
          <p:cNvSpPr txBox="1"/>
          <p:nvPr>
            <p:ph idx="1" type="body"/>
          </p:nvPr>
        </p:nvSpPr>
        <p:spPr>
          <a:xfrm>
            <a:off x="4827725" y="1224150"/>
            <a:ext cx="4048500" cy="39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Uses Bagging (Bootstrap Aggregating) where trees are trained independently in parallel.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Focuses on reducing variance by averaging multiple independent trees, making it robust to noise in the training data.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Typically less prone to overfitting due to averaging across multiple trees; does not have built-in regularization like L1 or L2 penalties.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8" name="Google Shape;328;p31"/>
          <p:cNvSpPr txBox="1"/>
          <p:nvPr>
            <p:ph idx="2" type="title"/>
          </p:nvPr>
        </p:nvSpPr>
        <p:spPr>
          <a:xfrm>
            <a:off x="1391125" y="48464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XGBOOST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9" name="Google Shape;329;p31"/>
          <p:cNvSpPr txBox="1"/>
          <p:nvPr>
            <p:ph idx="2" type="title"/>
          </p:nvPr>
        </p:nvSpPr>
        <p:spPr>
          <a:xfrm>
            <a:off x="5182625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1"/>
          <p:cNvSpPr txBox="1"/>
          <p:nvPr>
            <p:ph idx="1" type="body"/>
          </p:nvPr>
        </p:nvSpPr>
        <p:spPr>
          <a:xfrm>
            <a:off x="6122125" y="535700"/>
            <a:ext cx="34125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Random Forest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Google Shape;33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PARAMETERS AND THEIR IMPACT</a:t>
            </a:r>
            <a:endParaRPr/>
          </a:p>
        </p:txBody>
      </p:sp>
      <p:sp>
        <p:nvSpPr>
          <p:cNvPr id="337" name="Google Shape;33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/>
          <p:nvPr>
            <p:ph idx="1" type="body"/>
          </p:nvPr>
        </p:nvSpPr>
        <p:spPr>
          <a:xfrm>
            <a:off x="1052550" y="582925"/>
            <a:ext cx="7038900" cy="41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-GB" sz="2300">
                <a:latin typeface="Times New Roman"/>
                <a:ea typeface="Times New Roman"/>
                <a:cs typeface="Times New Roman"/>
                <a:sym typeface="Times New Roman"/>
              </a:rPr>
              <a:t>Learning Rate (eta): Controls the contribution of each tree; lower values reduce overfitting but increase training time.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-GB" sz="2300">
                <a:latin typeface="Times New Roman"/>
                <a:ea typeface="Times New Roman"/>
                <a:cs typeface="Times New Roman"/>
                <a:sym typeface="Times New Roman"/>
              </a:rPr>
              <a:t>max_depth: Limits tree depth to prevent overfitting; deeper trees can capture more complex relationships.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-GB" sz="2300">
                <a:latin typeface="Times New Roman"/>
                <a:ea typeface="Times New Roman"/>
                <a:cs typeface="Times New Roman"/>
                <a:sym typeface="Times New Roman"/>
              </a:rPr>
              <a:t>subsample: Fraction of data used for each tree, reducing overfitting by using random samples.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just">
              <a:spcBef>
                <a:spcPts val="0"/>
              </a:spcBef>
              <a:spcAft>
                <a:spcPts val="0"/>
              </a:spcAft>
              <a:buSzPts val="2300"/>
              <a:buFont typeface="Times New Roman"/>
              <a:buChar char="●"/>
            </a:pPr>
            <a:r>
              <a:rPr lang="en-GB" sz="2300">
                <a:latin typeface="Times New Roman"/>
                <a:ea typeface="Times New Roman"/>
                <a:cs typeface="Times New Roman"/>
                <a:sym typeface="Times New Roman"/>
              </a:rPr>
              <a:t>Regularization (L1 and L2): Adds penalties to model complexity, improving generalization</a:t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3" name="Google Shape;34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EXPERIMENTAL COMPARISON</a:t>
            </a:r>
            <a:endParaRPr/>
          </a:p>
        </p:txBody>
      </p:sp>
      <p:sp>
        <p:nvSpPr>
          <p:cNvPr id="349" name="Google Shape;34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5"/>
          <p:cNvSpPr txBox="1"/>
          <p:nvPr>
            <p:ph type="title"/>
          </p:nvPr>
        </p:nvSpPr>
        <p:spPr>
          <a:xfrm>
            <a:off x="2061125" y="2209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Google Colab demo link:-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Colab</a:t>
            </a:r>
            <a:endParaRPr/>
          </a:p>
        </p:txBody>
      </p:sp>
      <p:sp>
        <p:nvSpPr>
          <p:cNvPr id="355" name="Google Shape;35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529050" y="1131550"/>
            <a:ext cx="5760600" cy="3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 to XGBoost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Core Concepts of XGBoost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Comparative Overview - XGBoost vs. Traditional Gradient Boosting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Comparative Overview - XGBoost vs. Random Forest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Parameters and Their Impact (XGBoost)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Comparison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Real-World Applications of XGBoost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Strengths &amp; Limitations of XGBoost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Times New Roman"/>
              <a:buChar char="●"/>
            </a:pPr>
            <a:r>
              <a:rPr lang="en-GB" sz="1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84950" y="264525"/>
            <a:ext cx="58929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u="sng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OF CONTENTS</a:t>
            </a:r>
            <a:endParaRPr sz="3100" u="sng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 WORLD APPLICATIONS</a:t>
            </a:r>
            <a:endParaRPr/>
          </a:p>
        </p:txBody>
      </p:sp>
      <p:sp>
        <p:nvSpPr>
          <p:cNvPr id="361" name="Google Shape;36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7"/>
          <p:cNvSpPr txBox="1"/>
          <p:nvPr>
            <p:ph idx="1" type="body"/>
          </p:nvPr>
        </p:nvSpPr>
        <p:spPr>
          <a:xfrm>
            <a:off x="1297500" y="348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Why Choose XGBoost?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High performance with large datasets.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Customizable parameters allow for model optimization for different scenarios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Popular Use Cases: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Kaggle Competitions: Frequently ranks among the top due to fine-tuning capabilities.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Recommendation Systems: Used for predicting user preferences.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Click-Through Rate (CTR) Prediction: Effective in optimizing ad placement and online marketing.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7" name="Google Shape;36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STRENGTHS AND LIMITATIONS</a:t>
            </a:r>
            <a:endParaRPr/>
          </a:p>
        </p:txBody>
      </p:sp>
      <p:sp>
        <p:nvSpPr>
          <p:cNvPr id="373" name="Google Shape;37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51075" y="1277000"/>
            <a:ext cx="3863100" cy="46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STRENGTHS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160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Performance: Consistently delivers high accuracy.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Scalability: Efficient training on large datasets.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Handling of Missing Values: Direct support without pre-processing.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572000" y="1277000"/>
            <a:ext cx="4268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LIMITATIONS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160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Computational Complexity: Can be resource-intensive.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Hyperparameter Sensitivity: Requires careful tuning to avoid overfitting.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Memory Usage: Higher memory requirements for larger datasets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0" name="Google Shape;38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86" name="Google Shape;38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1297500" y="424550"/>
            <a:ext cx="7211400" cy="43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XGBoost is a powerful, flexible machine learning algorithm that excels in complex prediction tasks.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It offers significant speed advantages over traditional methods while achieving high accuracy.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Recommended for scenarios where high performance is essential, and computational resources are available for tuning.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GB" sz="2200">
                <a:latin typeface="Times New Roman"/>
                <a:ea typeface="Times New Roman"/>
                <a:cs typeface="Times New Roman"/>
                <a:sym typeface="Times New Roman"/>
              </a:rPr>
              <a:t>When to Use XGBoost: Ideal for data science competitions, high-dimensional data, and large-scale applications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2" name="Google Shape;39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/>
          <p:nvPr>
            <p:ph type="title"/>
          </p:nvPr>
        </p:nvSpPr>
        <p:spPr>
          <a:xfrm>
            <a:off x="1297500" y="393750"/>
            <a:ext cx="7038900" cy="6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8" name="Google Shape;398;p42"/>
          <p:cNvSpPr txBox="1"/>
          <p:nvPr>
            <p:ph idx="1" type="body"/>
          </p:nvPr>
        </p:nvSpPr>
        <p:spPr>
          <a:xfrm>
            <a:off x="1297500" y="1034150"/>
            <a:ext cx="7038900" cy="3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GeeksforGeeks, "XGBoost," GeeksforGeeks. </a:t>
            </a:r>
            <a:r>
              <a:rPr lang="en-GB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https://www.geeksforgeeks.org/xgboost/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(accessed Oct. 11, 2024).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XGBoost Developers, "XGBoost Documentation," XGBoost 1.7.6 documentation. </a:t>
            </a:r>
            <a:r>
              <a:rPr lang="en-GB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https://xgboost.readthedocs.io/en/latest/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(accessed Oct. 11, 2024).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T. Chen and C. Guestrin, "XGBoost: A Scalable Tree Boosting System," arXiv preprint arXiv:1911.01914. </a:t>
            </a:r>
            <a:r>
              <a:rPr lang="en-GB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https://arxiv.org/pdf/1911.01914/1000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(accessed Oct. 11, 2024).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C. Bentéjac, A. Csörgő, and G. Martínez-Muñoz, "A Comparative Analysis of XGBoost," arXiv preprint arXiv:1911.01914, 2019. doi: 10.48550/arXiv.1911.01914.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9" name="Google Shape;39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/>
          <p:nvPr>
            <p:ph type="title"/>
          </p:nvPr>
        </p:nvSpPr>
        <p:spPr>
          <a:xfrm>
            <a:off x="2848175" y="2084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THANK YOU</a:t>
            </a:r>
            <a:endParaRPr sz="3400"/>
          </a:p>
        </p:txBody>
      </p:sp>
      <p:sp>
        <p:nvSpPr>
          <p:cNvPr id="405" name="Google Shape;40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Times New Roman"/>
                <a:ea typeface="Times New Roman"/>
                <a:cs typeface="Times New Roman"/>
                <a:sym typeface="Times New Roman"/>
              </a:rPr>
              <a:t>INTRODUCTION:- WHAT IS XGBOOST?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778875" y="1190350"/>
            <a:ext cx="7557600" cy="3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XGBoost (Extreme Gradient Boosting) is an optimized, distributed gradient boosting library designed for efficient and scalable training of models.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It is known for its ability to handle large datasets and achieve state-of-the-art performance in both classification and regression tasks.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Key Features</a:t>
            </a: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16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Efficient handling of missing values.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Parallel processing for faster model training.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High flexibility for tuning parameters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DECISION TREES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455575" y="1116150"/>
            <a:ext cx="8361900" cy="3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Structure: A flowchart-like tree where: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Internal nodes represent tests on attributes.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Branches represent the outcomes of those tests.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Leaf nodes represent class labels.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Recursive Partitioning: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dataset is split into subsets based on attribute values.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The process continues until nodes contain homogenous values or further splitting adds no value.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51" name="Google Shape;2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0275" y="125175"/>
            <a:ext cx="3277200" cy="184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BAGGING (BOOTSTRAP AGGREGATING)</a:t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014000" y="1219025"/>
            <a:ext cx="7744800" cy="3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An ensemble technique that combines predictions of multiple models trained on random subsets of the data.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Process: Each model is trained on a randomly sampled dataset (with replacement) from the original dataset.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Individual predictions are combined through voting (classification) or averaging (regression).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Benefits: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Reduces variance by averaging, making models more stable.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Times New Roman"/>
              <a:buChar char="●"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Helps to prevent overfitting while introducing some bias.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9" name="Google Shape;25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050" y="343425"/>
            <a:ext cx="6727000" cy="3800749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2"/>
          <p:cNvSpPr txBox="1"/>
          <p:nvPr/>
        </p:nvSpPr>
        <p:spPr>
          <a:xfrm>
            <a:off x="1337300" y="4291150"/>
            <a:ext cx="7039200" cy="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 :- </a:t>
            </a:r>
            <a:r>
              <a:rPr lang="en-GB" sz="13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https://media.geeksforgeeks.org/wp-content/uploads/20210707140912/Bagging.png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</a:t>
            </a:r>
            <a:endParaRPr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1165200" y="998600"/>
            <a:ext cx="7038900" cy="36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An ensemble of decision trees trained using bagging and random feature selection.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Process: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Multiple Decision Trees are trained on bootstrapped datasets.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Each tree gives a prediction, and results are combined using majority voting (for classification) or averaging (for regression).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This process lowers variance, making the model more generalizable.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Bootstrap Sampling: Randomly selects rows and columns, adding diversity among trees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3" name="Google Shape;27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992700" y="8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BOOSTING</a:t>
            </a:r>
            <a:endParaRPr/>
          </a:p>
        </p:txBody>
      </p:sp>
      <p:sp>
        <p:nvSpPr>
          <p:cNvPr id="279" name="Google Shape;279;p24"/>
          <p:cNvSpPr txBox="1"/>
          <p:nvPr>
            <p:ph idx="1" type="body"/>
          </p:nvPr>
        </p:nvSpPr>
        <p:spPr>
          <a:xfrm>
            <a:off x="1052550" y="525300"/>
            <a:ext cx="7038900" cy="385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An ensemble technique that builds models sequentially, where each new model corrects the errors of the previous ones.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Process: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Starts with a base model and adds models that focus on correcting errors from previous models.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Models are trained in series, not parallel.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Continues until predictions are optimized or a maximum number of models is reached.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Gradient Boosting: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Uses residual errors to train the next model.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Unlike AdaBoost, which adjusts weights, Gradient Boosting focuses directly on minimizing the loss by using residuals from the previous model.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Base learners in gradient boosting are often CART (Classification and Regression Trees).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823850" y="866775"/>
            <a:ext cx="46428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CORE CONCEPTS</a:t>
            </a:r>
            <a:endParaRPr sz="4100"/>
          </a:p>
        </p:txBody>
      </p:sp>
      <p:sp>
        <p:nvSpPr>
          <p:cNvPr id="286" name="Google Shape;28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